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72" r:id="rId2"/>
    <p:sldMasterId id="2147483684" r:id="rId3"/>
  </p:sldMasterIdLst>
  <p:notesMasterIdLst>
    <p:notesMasterId r:id="rId37"/>
  </p:notesMasterIdLst>
  <p:sldIdLst>
    <p:sldId id="282" r:id="rId4"/>
    <p:sldId id="337" r:id="rId5"/>
    <p:sldId id="284" r:id="rId6"/>
    <p:sldId id="298" r:id="rId7"/>
    <p:sldId id="319" r:id="rId8"/>
    <p:sldId id="285" r:id="rId9"/>
    <p:sldId id="320" r:id="rId10"/>
    <p:sldId id="288" r:id="rId11"/>
    <p:sldId id="321" r:id="rId12"/>
    <p:sldId id="322" r:id="rId13"/>
    <p:sldId id="323" r:id="rId14"/>
    <p:sldId id="324" r:id="rId15"/>
    <p:sldId id="293" r:id="rId16"/>
    <p:sldId id="325" r:id="rId17"/>
    <p:sldId id="326" r:id="rId18"/>
    <p:sldId id="327" r:id="rId19"/>
    <p:sldId id="328" r:id="rId20"/>
    <p:sldId id="294" r:id="rId21"/>
    <p:sldId id="329" r:id="rId22"/>
    <p:sldId id="330" r:id="rId23"/>
    <p:sldId id="331" r:id="rId24"/>
    <p:sldId id="332" r:id="rId25"/>
    <p:sldId id="295" r:id="rId26"/>
    <p:sldId id="333" r:id="rId27"/>
    <p:sldId id="334" r:id="rId28"/>
    <p:sldId id="314" r:id="rId29"/>
    <p:sldId id="315" r:id="rId30"/>
    <p:sldId id="335" r:id="rId31"/>
    <p:sldId id="316" r:id="rId32"/>
    <p:sldId id="317" r:id="rId33"/>
    <p:sldId id="336" r:id="rId34"/>
    <p:sldId id="297" r:id="rId35"/>
    <p:sldId id="277" r:id="rId36"/>
  </p:sldIdLst>
  <p:sldSz cx="12192000" cy="6858000"/>
  <p:notesSz cx="6858000" cy="9144000"/>
  <p:custDataLst>
    <p:tags r:id="rId38"/>
  </p:custDataLst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4BFA2-EE98-4221-B471-C9E2C464822B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47CA8-D3B3-4863-9864-1220AFF18C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1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47CA8-D3B3-4863-9864-1220AFF18CA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10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01AB9-CE41-45E9-803F-22B39E09CA9C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8859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54BD-597A-4645-8AFA-7F73FACBB19F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2503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B98E-DE1B-4F48-80E4-3E0830D34F5F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02931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13D6-E657-4C51-B2CD-CE60995A2C7B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063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2990-ADB6-40EA-B83F-31487CDA35B3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85"/>
            <a:ext cx="1521412" cy="1415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3006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8135-1F8C-4BBC-ABED-F855D4D5FED3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947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5C57-F4B0-4244-AC13-47C10AACF9CC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074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620FE-C081-42B9-B88D-6F49B7121125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700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433E-207E-406E-974B-C0220EE94900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950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58F7-73BB-4C24-ADBD-4860CD97FD7F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1708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6E8D-3B6B-49C1-9CDB-7C8B49EFA3E3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13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B281-892C-468A-B695-6A6864749842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85"/>
            <a:ext cx="1521412" cy="1415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83099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0020-7CB7-43F9-B0D5-8B3EF6F32AAF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535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0DF2-CF6C-4BB1-898C-E816F60DC17E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818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D449A-FFBD-47DF-A242-CB35242D9E70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6676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51DB-6FE5-4AA7-9CF3-A6EAE72F41F9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391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DD37-61A4-4F94-BEDD-60C225E3431E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85"/>
            <a:ext cx="1521412" cy="1415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884114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37BA-AB53-4AA6-8935-7A77BCF34DFE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0335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284A-724A-4198-B249-E76CB0FDC851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743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4FF4-DF9C-4D4B-ABD9-F6A1D5EDAC00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0850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41697-7C11-410B-A8F7-13B60B49ABC0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741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55FF-E945-4C0E-A806-A323A1237C41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04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D059D-C765-441D-B1A1-6EBB58254D1A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379251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EF907-DF81-4369-B409-9621CEECE672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082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9013-49C6-45EE-8B1F-406CF12F93D6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566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0ED1-C122-4D4F-BDD4-556F0C5547A3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104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F5365-7A11-419D-B8DA-0711E29F3532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7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CCE3-BDFB-4F30-8083-7CA85C3DCDF9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4587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BB32C-0126-4656-852F-51F825A28CD1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9827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2EEBE-3FF1-4A4F-ADDF-A4927F2EDB45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4473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8E09-9B50-48FD-870A-656FF7EECC4C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631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2EDB-A8B3-4C0D-B7E7-B04450CE4456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3852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2ED0F-C5D2-4029-945C-6DF520062EDA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1727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B4A3E-5B6F-4191-82DA-48AD70301C14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150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456DF-58C7-49E7-85BA-371805E64454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84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6E9FE-372A-475A-8561-75D30886CAEB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35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69733" y="1046697"/>
            <a:ext cx="9756089" cy="925158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25000" lnSpcReduction="200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a-IR" sz="9600" b="1" dirty="0" smtClean="0">
                <a:cs typeface="B Nazanin" panose="00000400000000000000" pitchFamily="2" charset="-78"/>
              </a:rPr>
              <a:t>جلسه دفاع از پایان نامه</a:t>
            </a:r>
          </a:p>
          <a:p>
            <a:pPr algn="ctr"/>
            <a:endParaRPr lang="fa-IR" sz="7200" b="1" dirty="0" smtClean="0">
              <a:cs typeface="B Nazanin" panose="00000400000000000000" pitchFamily="2" charset="-78"/>
            </a:endParaRPr>
          </a:p>
          <a:p>
            <a:pPr algn="ctr"/>
            <a:r>
              <a:rPr lang="fa-IR" sz="7200" b="1" dirty="0">
                <a:solidFill>
                  <a:srgbClr val="FF0000"/>
                </a:solidFill>
                <a:cs typeface="B Nazanin" panose="00000400000000000000" pitchFamily="2" charset="-78"/>
              </a:rPr>
              <a:t>لطفا در تهیه محتوای اسلایدها از فونت سایز </a:t>
            </a:r>
            <a:r>
              <a:rPr lang="fa-IR" sz="72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24</a:t>
            </a:r>
            <a:r>
              <a:rPr lang="en-US" sz="72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7200" b="1" dirty="0" err="1" smtClean="0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en-US" sz="72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72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</a:p>
          <a:p>
            <a:pPr algn="ctr"/>
            <a:endParaRPr lang="fa-IR" sz="7200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ctr"/>
            <a:r>
              <a:rPr lang="fa-IR" sz="72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وقت دفاع 30 دقیقه </a:t>
            </a:r>
            <a:endParaRPr lang="en-US" sz="7200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ctr"/>
            <a:endParaRPr lang="fa-IR" sz="3200" b="1" dirty="0">
              <a:cs typeface="B Nazanin" panose="00000400000000000000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647179" y="0"/>
            <a:ext cx="4377469" cy="854756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2400" b="1" dirty="0" smtClean="0">
                <a:cs typeface="B Nazanin" panose="00000400000000000000" pitchFamily="2" charset="-78"/>
              </a:rPr>
              <a:t>به نام خدا</a:t>
            </a:r>
            <a:endParaRPr lang="fa-IR" sz="2400" b="1" dirty="0">
              <a:cs typeface="B Nazanin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06173" y="2023600"/>
            <a:ext cx="103945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 smtClean="0">
                <a:cs typeface="B Nazanin" pitchFamily="2" charset="-78"/>
              </a:rPr>
              <a:t>عنوان:</a:t>
            </a:r>
          </a:p>
          <a:p>
            <a:endParaRPr lang="fa-IR" b="1" dirty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دانشجو(یان):</a:t>
            </a:r>
          </a:p>
          <a:p>
            <a:endParaRPr lang="fa-IR" b="1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دوره ...... ام پی اچ مجازی سیاستگذاری سلامت:</a:t>
            </a:r>
          </a:p>
          <a:p>
            <a:endParaRPr lang="fa-IR" b="1" dirty="0" smtClean="0">
              <a:cs typeface="B Nazanin" pitchFamily="2" charset="-78"/>
            </a:endParaRPr>
          </a:p>
          <a:p>
            <a:pPr lvl="0"/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نام </a:t>
            </a:r>
            <a:r>
              <a:rPr lang="fa-IR" b="1" dirty="0" smtClean="0">
                <a:solidFill>
                  <a:prstClr val="black"/>
                </a:solidFill>
                <a:cs typeface="B Nazanin" pitchFamily="2" charset="-78"/>
              </a:rPr>
              <a:t>استاد(ان) راهنما</a:t>
            </a:r>
            <a:r>
              <a:rPr lang="fa-IR" b="1" dirty="0" smtClean="0">
                <a:cs typeface="B Nazanin" pitchFamily="2" charset="-78"/>
              </a:rPr>
              <a:t>:</a:t>
            </a:r>
            <a:endParaRPr lang="fa-IR" b="1" dirty="0">
              <a:cs typeface="B Nazanin" pitchFamily="2" charset="-78"/>
            </a:endParaRPr>
          </a:p>
          <a:p>
            <a:endParaRPr lang="fa-IR" b="1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نام استاد مشاور: </a:t>
            </a:r>
          </a:p>
          <a:p>
            <a:endParaRPr lang="fa-IR" b="1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نام داوران:</a:t>
            </a:r>
          </a:p>
          <a:p>
            <a:endParaRPr lang="fa-IR" b="1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تاریخ جلسه:</a:t>
            </a:r>
          </a:p>
          <a:p>
            <a:endParaRPr lang="fa-IR" b="1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نحوه برگزاری جلسه (حضوری یا مجازی):</a:t>
            </a:r>
            <a:endParaRPr lang="en-US" b="1" dirty="0" smtClean="0">
              <a:cs typeface="B Nazanin" pitchFamily="2" charset="-78"/>
            </a:endParaRPr>
          </a:p>
          <a:p>
            <a:endParaRPr lang="en-US" b="1" dirty="0">
              <a:cs typeface="B Nazanin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1</a:t>
            </a:fld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460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680" y="415495"/>
            <a:ext cx="10515600" cy="638978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متد(روش کار):</a:t>
            </a:r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4" y="1341912"/>
            <a:ext cx="10103469" cy="4835051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4494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680" y="415495"/>
            <a:ext cx="10515600" cy="638978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متد(روش کار):</a:t>
            </a:r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4" y="1341912"/>
            <a:ext cx="10103469" cy="4835051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2512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680" y="415495"/>
            <a:ext cx="10515600" cy="638978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متد(روش کار):</a:t>
            </a:r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4" y="1341912"/>
            <a:ext cx="10103469" cy="4835051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7447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900" y="170726"/>
            <a:ext cx="10515600" cy="132556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نتایج: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6919" y="1496289"/>
            <a:ext cx="9944846" cy="4740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632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900" y="170726"/>
            <a:ext cx="10515600" cy="132556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نتایج: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6919" y="1496289"/>
            <a:ext cx="9944846" cy="4740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349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900" y="170726"/>
            <a:ext cx="10515600" cy="132556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نتایج: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6919" y="1496289"/>
            <a:ext cx="9944846" cy="4740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24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900" y="170726"/>
            <a:ext cx="10515600" cy="132556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نتایج: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6919" y="1496289"/>
            <a:ext cx="9944846" cy="4740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339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900" y="170726"/>
            <a:ext cx="10515600" cy="132556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نتایج: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6919" y="1496289"/>
            <a:ext cx="9944846" cy="4740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138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313" y="87600"/>
            <a:ext cx="10515600" cy="1325563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بحث یا تفسیر: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1" y="1413163"/>
            <a:ext cx="10078859" cy="476379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5035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313" y="87600"/>
            <a:ext cx="10515600" cy="1325563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بحث یا تفسیر: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1" y="1413163"/>
            <a:ext cx="10078859" cy="476379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215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55668" y="250521"/>
            <a:ext cx="9998045" cy="975785"/>
          </a:xfrm>
          <a:prstGeom prst="rect">
            <a:avLst/>
          </a:prstGeom>
          <a:ln>
            <a:solidFill>
              <a:sysClr val="windowText" lastClr="0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  <a:t>آیا برای نوشتن فایل ورد این پایان نامه و یا تهیه پاورپوینت ارائه آن از هوش مصنوعی استفاده نموده اید؟ </a:t>
            </a:r>
            <a:br>
              <a:rPr kumimoji="0" lang="fa-IR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</a:br>
            <a:r>
              <a:rPr kumimoji="0" lang="fa-IR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  <a:t>بلی</a:t>
            </a: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  <a:t>□</a:t>
            </a:r>
            <a:r>
              <a:rPr kumimoji="0" lang="fa-IR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  <a:t> در صورت پاسخ بلی ، جدول زیر را تکمیل نمایید.            خیر</a:t>
            </a: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  <a:t> □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472540" y="1312433"/>
            <a:ext cx="10102688" cy="5199578"/>
          </a:xfrm>
          <a:prstGeom prst="rect">
            <a:avLst/>
          </a:prstGeom>
          <a:ln>
            <a:solidFill>
              <a:sysClr val="windowText" lastClr="0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14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B Nazanin" pitchFamily="2" charset="-78"/>
              </a:rPr>
              <a:t>1- از چه ابزار (هایی) هوش مصنوعی استفاده شده است؟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14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B Nazanin" pitchFamily="2" charset="-78"/>
              </a:rPr>
              <a:t>2- ستون اول و دوم جدول زیر را کامل کنید. ( </a:t>
            </a:r>
            <a:r>
              <a:rPr kumimoji="0" lang="fa-IR" sz="1400" b="1" i="0" u="sng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B Nazanin" pitchFamily="2" charset="-78"/>
              </a:rPr>
              <a:t>مشخص کنید، در هر قسمت، تقریباً چند درصد از هوش مصنوعی استفاده شده است؟</a:t>
            </a:r>
            <a:r>
              <a:rPr kumimoji="0" lang="fa-IR" sz="14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B Nazanin" pitchFamily="2" charset="-78"/>
              </a:rPr>
              <a:t>)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a-IR" sz="1600" b="1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B Nazanin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a-IR" sz="1600" b="1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B Nazanin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B Nazanin" pitchFamily="2" charset="-78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="" xmlns:a16="http://schemas.microsoft.com/office/drawing/2014/main" id="{6C6A05A5-41B0-4E00-8F93-40A21AB49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172890"/>
              </p:ext>
            </p:extLst>
          </p:nvPr>
        </p:nvGraphicFramePr>
        <p:xfrm>
          <a:off x="1569309" y="1967714"/>
          <a:ext cx="9885406" cy="4408372"/>
        </p:xfrm>
        <a:graphic>
          <a:graphicData uri="http://schemas.openxmlformats.org/drawingml/2006/table">
            <a:tbl>
              <a:tblPr firstRow="1" firstCol="1" bandRow="1">
                <a:solidFill>
                  <a:srgbClr val="8064A2">
                    <a:lumMod val="20000"/>
                    <a:lumOff val="80000"/>
                  </a:srgbClr>
                </a:solidFill>
              </a:tblPr>
              <a:tblGrid>
                <a:gridCol w="1140945"/>
                <a:gridCol w="1140945"/>
                <a:gridCol w="1244997">
                  <a:extLst>
                    <a:ext uri="{9D8B030D-6E8A-4147-A177-3AD203B41FA5}">
                      <a16:colId xmlns="" xmlns:a16="http://schemas.microsoft.com/office/drawing/2014/main" val="370221823"/>
                    </a:ext>
                  </a:extLst>
                </a:gridCol>
                <a:gridCol w="1244997"/>
                <a:gridCol w="1492991">
                  <a:extLst>
                    <a:ext uri="{9D8B030D-6E8A-4147-A177-3AD203B41FA5}">
                      <a16:colId xmlns="" xmlns:a16="http://schemas.microsoft.com/office/drawing/2014/main" val="3182469805"/>
                    </a:ext>
                  </a:extLst>
                </a:gridCol>
                <a:gridCol w="1544594">
                  <a:extLst>
                    <a:ext uri="{9D8B030D-6E8A-4147-A177-3AD203B41FA5}">
                      <a16:colId xmlns="" xmlns:a16="http://schemas.microsoft.com/office/drawing/2014/main" val="1665076968"/>
                    </a:ext>
                  </a:extLst>
                </a:gridCol>
                <a:gridCol w="1566581">
                  <a:extLst>
                    <a:ext uri="{9D8B030D-6E8A-4147-A177-3AD203B41FA5}">
                      <a16:colId xmlns="" xmlns:a16="http://schemas.microsoft.com/office/drawing/2014/main" val="3808188041"/>
                    </a:ext>
                  </a:extLst>
                </a:gridCol>
                <a:gridCol w="509356">
                  <a:extLst>
                    <a:ext uri="{9D8B030D-6E8A-4147-A177-3AD203B41FA5}">
                      <a16:colId xmlns="" xmlns:a16="http://schemas.microsoft.com/office/drawing/2014/main" val="2351972427"/>
                    </a:ext>
                  </a:extLst>
                </a:gridCol>
              </a:tblGrid>
              <a:tr h="822223">
                <a:tc grid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بررسی کنترلی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با</a:t>
                      </a: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ابزار دوم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هوش مصنوعی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***این قسمت توسط مرکز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تکمیل می شود</a:t>
                      </a: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.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بررسی کنترلی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با</a:t>
                      </a: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ابزار اول</a:t>
                      </a:r>
                      <a:endParaRPr lang="en-US" sz="1200" b="1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هوش مصنوعی </a:t>
                      </a:r>
                      <a:endParaRPr lang="fa-IR" sz="1200" b="1" baseline="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***این قسمت توسط مرکز </a:t>
                      </a: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تکمیل می شود.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*این قسمت توسط دانشجو تکمیل می شود. </a:t>
                      </a: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%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row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*این قسمت توسط دانشجو تکمیل می شود.</a:t>
                      </a: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%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row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قسمت</a:t>
                      </a:r>
                      <a:r>
                        <a:rPr lang="fa-IR" sz="16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ها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row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ردیف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101052"/>
                  </a:ext>
                </a:extLst>
              </a:tr>
              <a:tr h="38783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  <a:endParaRPr lang="en-US" dirty="0"/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535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چکیده</a:t>
                      </a:r>
                      <a:r>
                        <a:rPr lang="fa-IR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یا خلاصه اجرایی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4402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مقدمه و مرور متون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26500226"/>
                  </a:ext>
                </a:extLst>
              </a:tr>
              <a:tr h="416133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متد</a:t>
                      </a:r>
                      <a:r>
                        <a:rPr lang="fa-IR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(روش کار)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71468929"/>
                  </a:ext>
                </a:extLst>
              </a:tr>
              <a:tr h="428583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نتایج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9651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بحث یا تفسیر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883717"/>
                  </a:ext>
                </a:extLst>
              </a:tr>
              <a:tr h="46425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منابع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6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6425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ادیت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7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59545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313" y="87600"/>
            <a:ext cx="10515600" cy="1325563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بحث یا تفسیر: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1" y="1413163"/>
            <a:ext cx="10078859" cy="476379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34658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313" y="87600"/>
            <a:ext cx="10515600" cy="1325563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بحث یا تفسیر: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1" y="1413163"/>
            <a:ext cx="10078859" cy="476379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9966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313" y="87600"/>
            <a:ext cx="10515600" cy="1325563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بحث یا تفسیر: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1" y="1413163"/>
            <a:ext cx="10078859" cy="476379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52065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078" y="196612"/>
            <a:ext cx="10515600" cy="132556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cs typeface="B Nazanin" panose="00000400000000000000" pitchFamily="2" charset="-78"/>
              </a:rPr>
              <a:t>منابع:</a:t>
            </a:r>
            <a:endParaRPr lang="en-US" sz="24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923" y="1353787"/>
            <a:ext cx="9904020" cy="46806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710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078" y="196612"/>
            <a:ext cx="10515600" cy="132556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cs typeface="B Nazanin" panose="00000400000000000000" pitchFamily="2" charset="-78"/>
              </a:rPr>
              <a:t>منابع:</a:t>
            </a:r>
            <a:endParaRPr lang="en-US" sz="24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923" y="1353787"/>
            <a:ext cx="9904020" cy="46806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4308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078" y="196612"/>
            <a:ext cx="10515600" cy="132556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cs typeface="B Nazanin" panose="00000400000000000000" pitchFamily="2" charset="-78"/>
              </a:rPr>
              <a:t>منابع:</a:t>
            </a:r>
            <a:endParaRPr lang="en-US" sz="24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923" y="1353787"/>
            <a:ext cx="9904020" cy="46806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9920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863" y="506008"/>
            <a:ext cx="10509662" cy="764365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cs typeface="B Nazanin" panose="00000400000000000000" pitchFamily="2" charset="-78"/>
              </a:rPr>
              <a:t/>
            </a:r>
            <a:br>
              <a:rPr lang="en-US" sz="2400" b="1" dirty="0" smtClean="0">
                <a:cs typeface="B Nazanin" panose="00000400000000000000" pitchFamily="2" charset="-78"/>
              </a:rPr>
            </a:br>
            <a:r>
              <a:rPr lang="fa-IR" sz="2400" b="1" dirty="0" smtClean="0">
                <a:cs typeface="B Nazanin" panose="00000400000000000000" pitchFamily="2" charset="-78"/>
              </a:rPr>
              <a:t>پیوست یک</a:t>
            </a:r>
            <a:r>
              <a:rPr lang="fa-IR" sz="2400" dirty="0" smtClean="0">
                <a:cs typeface="B Nazanin" panose="00000400000000000000" pitchFamily="2" charset="-78"/>
              </a:rPr>
              <a:t>(صفحه اول فرم ترجمان دانش):</a:t>
            </a:r>
            <a:r>
              <a:rPr lang="fa-IR" sz="2400" b="1" dirty="0" smtClean="0"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cs typeface="B Nazanin" panose="00000400000000000000" pitchFamily="2" charset="-78"/>
              </a:rPr>
            </a:br>
            <a:endParaRPr lang="fa-IR" sz="24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299" y="1472540"/>
            <a:ext cx="9856519" cy="4702630"/>
          </a:xfrm>
        </p:spPr>
        <p:txBody>
          <a:bodyPr/>
          <a:lstStyle/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قبل از انجام این تحقیق در مورد موضوع مورد مطالعه چه می دانستیم؟ </a:t>
            </a:r>
          </a:p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(در حداکثر 5 سطر و با توجه به آخرین شواهد موجود به صورت آمار و ارقام و تیتر وار)</a:t>
            </a:r>
            <a:endParaRPr lang="en-US" sz="2400" b="1" dirty="0" smtClean="0">
              <a:cs typeface="B Nazanin" pitchFamily="2" charset="-78"/>
            </a:endParaRPr>
          </a:p>
          <a:p>
            <a:endParaRPr lang="en-US" sz="2400" b="1" dirty="0" smtClean="0">
              <a:cs typeface="B Nazanin" pitchFamily="2" charset="-78"/>
            </a:endParaRPr>
          </a:p>
          <a:p>
            <a:endParaRPr lang="en-US" sz="2400" dirty="0" smtClean="0">
              <a:cs typeface="B Nazanin" pitchFamily="2" charset="-78"/>
            </a:endParaRPr>
          </a:p>
          <a:p>
            <a:pPr>
              <a:buNone/>
            </a:pPr>
            <a:r>
              <a:rPr lang="fa-IR" b="1" dirty="0" smtClean="0"/>
              <a:t> </a:t>
            </a:r>
            <a:endParaRPr lang="en-US" dirty="0" smtClean="0"/>
          </a:p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26</a:t>
            </a:fld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5748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213" y="557659"/>
            <a:ext cx="10509662" cy="764365"/>
          </a:xfrm>
        </p:spPr>
        <p:txBody>
          <a:bodyPr>
            <a:noAutofit/>
          </a:bodyPr>
          <a:lstStyle/>
          <a:p>
            <a:r>
              <a:rPr lang="fa-IR" sz="2400" b="1" dirty="0" smtClean="0">
                <a:cs typeface="B Nazanin" panose="00000400000000000000" pitchFamily="2" charset="-78"/>
              </a:rPr>
              <a:t>پیوست یک</a:t>
            </a:r>
            <a:r>
              <a:rPr lang="fa-IR" sz="2400" dirty="0" smtClean="0">
                <a:cs typeface="B Nazanin" panose="00000400000000000000" pitchFamily="2" charset="-78"/>
              </a:rPr>
              <a:t>(صفحه اول فرم ترجمان دانش):</a:t>
            </a:r>
            <a:r>
              <a:rPr lang="fa-IR" sz="2400" b="1" dirty="0" smtClean="0"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cs typeface="B Nazanin" panose="00000400000000000000" pitchFamily="2" charset="-78"/>
              </a:rPr>
            </a:br>
            <a:endParaRPr lang="fa-IR" sz="24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0670" y="1322024"/>
            <a:ext cx="10137378" cy="5073483"/>
          </a:xfrm>
        </p:spPr>
        <p:txBody>
          <a:bodyPr/>
          <a:lstStyle/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مطالعه حاضر چه اطلاعاتی را به دانش موجود اضافه می نماید؟ </a:t>
            </a:r>
          </a:p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(شامل مهمترین نتایج بصورت آمار و ارقام و تیتر وار)</a:t>
            </a:r>
            <a:endParaRPr lang="en-US" sz="2400" b="1" dirty="0" smtClean="0">
              <a:cs typeface="B Nazanin" pitchFamily="2" charset="-78"/>
            </a:endParaRPr>
          </a:p>
          <a:p>
            <a:r>
              <a:rPr lang="fa-IR" b="1" dirty="0" smtClean="0"/>
              <a:t> </a:t>
            </a:r>
          </a:p>
          <a:p>
            <a:endParaRPr lang="fa-IR" dirty="0" smtClean="0"/>
          </a:p>
          <a:p>
            <a:endParaRPr lang="en-US" dirty="0" smtClean="0"/>
          </a:p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27</a:t>
            </a:fld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5748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213" y="557659"/>
            <a:ext cx="10509662" cy="764365"/>
          </a:xfrm>
        </p:spPr>
        <p:txBody>
          <a:bodyPr>
            <a:noAutofit/>
          </a:bodyPr>
          <a:lstStyle/>
          <a:p>
            <a:r>
              <a:rPr lang="fa-IR" sz="2400" b="1" dirty="0" smtClean="0">
                <a:cs typeface="B Nazanin" panose="00000400000000000000" pitchFamily="2" charset="-78"/>
              </a:rPr>
              <a:t>پیوست یک</a:t>
            </a:r>
            <a:r>
              <a:rPr lang="fa-IR" sz="2400" dirty="0" smtClean="0">
                <a:cs typeface="B Nazanin" panose="00000400000000000000" pitchFamily="2" charset="-78"/>
              </a:rPr>
              <a:t>(صفحه اول فرم ترجمان دانش):</a:t>
            </a:r>
            <a:r>
              <a:rPr lang="fa-IR" sz="2400" b="1" dirty="0" smtClean="0"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cs typeface="B Nazanin" panose="00000400000000000000" pitchFamily="2" charset="-78"/>
              </a:rPr>
            </a:br>
            <a:endParaRPr lang="fa-IR" sz="24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0670" y="1322024"/>
            <a:ext cx="10137378" cy="5073483"/>
          </a:xfrm>
        </p:spPr>
        <p:txBody>
          <a:bodyPr/>
          <a:lstStyle/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مطالعه حاضر چه اطلاعاتی را به دانش موجود اضافه می نماید؟ </a:t>
            </a:r>
          </a:p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(شامل مهمترین نتایج بصورت آمار و ارقام و تیتر وار)</a:t>
            </a:r>
            <a:endParaRPr lang="en-US" sz="2400" b="1" dirty="0" smtClean="0">
              <a:cs typeface="B Nazanin" pitchFamily="2" charset="-78"/>
            </a:endParaRPr>
          </a:p>
          <a:p>
            <a:r>
              <a:rPr lang="fa-IR" b="1" dirty="0" smtClean="0"/>
              <a:t> </a:t>
            </a:r>
          </a:p>
          <a:p>
            <a:endParaRPr lang="fa-IR" dirty="0" smtClean="0"/>
          </a:p>
          <a:p>
            <a:endParaRPr lang="en-US" dirty="0" smtClean="0"/>
          </a:p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28</a:t>
            </a:fld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550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836" y="577547"/>
            <a:ext cx="10509662" cy="764365"/>
          </a:xfrm>
        </p:spPr>
        <p:txBody>
          <a:bodyPr>
            <a:noAutofit/>
          </a:bodyPr>
          <a:lstStyle/>
          <a:p>
            <a:r>
              <a:rPr lang="fa-IR" sz="2400" b="1" dirty="0" smtClean="0">
                <a:cs typeface="B Nazanin" panose="00000400000000000000" pitchFamily="2" charset="-78"/>
              </a:rPr>
              <a:t>پیوست یک</a:t>
            </a:r>
            <a:r>
              <a:rPr lang="fa-IR" sz="2400" dirty="0" smtClean="0">
                <a:cs typeface="B Nazanin" panose="00000400000000000000" pitchFamily="2" charset="-78"/>
              </a:rPr>
              <a:t>(صفحه اول فرم ترجمان دانش):</a:t>
            </a:r>
            <a:r>
              <a:rPr lang="fa-IR" sz="2400" b="1" dirty="0" smtClean="0"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cs typeface="B Nazanin" panose="00000400000000000000" pitchFamily="2" charset="-78"/>
              </a:rPr>
            </a:br>
            <a:endParaRPr lang="fa-IR" sz="24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1" y="1341912"/>
            <a:ext cx="10094026" cy="4701055"/>
          </a:xfrm>
        </p:spPr>
        <p:txBody>
          <a:bodyPr/>
          <a:lstStyle/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پیشنهاد(ات) در زمینه انجام مداخلات بعدی مورد لزوم:</a:t>
            </a:r>
            <a:r>
              <a:rPr lang="fa-IR" b="1" dirty="0" smtClean="0">
                <a:cs typeface="B Nazanin" pitchFamily="2" charset="-78"/>
              </a:rPr>
              <a:t> </a:t>
            </a:r>
          </a:p>
          <a:p>
            <a:endParaRPr lang="fa-I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29</a:t>
            </a:fld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574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713" y="40099"/>
            <a:ext cx="10515600" cy="1325563"/>
          </a:xfrm>
        </p:spPr>
        <p:txBody>
          <a:bodyPr/>
          <a:lstStyle/>
          <a:p>
            <a:r>
              <a:rPr lang="fa-IR" sz="2400" b="1" dirty="0" smtClean="0">
                <a:cs typeface="B Nazanin" panose="00000400000000000000" pitchFamily="2" charset="-78"/>
              </a:rPr>
              <a:t>عنوان:</a:t>
            </a:r>
            <a:endParaRPr lang="fa-IR" sz="24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0669" y="1365662"/>
            <a:ext cx="10121771" cy="4825818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6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698" y="530045"/>
            <a:ext cx="10509662" cy="764365"/>
          </a:xfrm>
        </p:spPr>
        <p:txBody>
          <a:bodyPr>
            <a:noAutofit/>
          </a:bodyPr>
          <a:lstStyle/>
          <a:p>
            <a:r>
              <a:rPr lang="fa-IR" sz="2400" b="1" dirty="0" smtClean="0">
                <a:cs typeface="B Nazanin" panose="00000400000000000000" pitchFamily="2" charset="-78"/>
              </a:rPr>
              <a:t>پیوست یک</a:t>
            </a:r>
            <a:r>
              <a:rPr lang="fa-IR" sz="2400" dirty="0" smtClean="0">
                <a:cs typeface="B Nazanin" panose="00000400000000000000" pitchFamily="2" charset="-78"/>
              </a:rPr>
              <a:t>(صفحه اول فرم ترجمان دانش):</a:t>
            </a:r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174" y="1472540"/>
            <a:ext cx="9951522" cy="4643252"/>
          </a:xfrm>
        </p:spPr>
        <p:txBody>
          <a:bodyPr/>
          <a:lstStyle/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مخاطبین</a:t>
            </a:r>
            <a:r>
              <a:rPr lang="en-US" sz="2400" b="1" dirty="0" smtClean="0">
                <a:cs typeface="B Nazanin" pitchFamily="2" charset="-78"/>
              </a:rPr>
              <a:t> </a:t>
            </a:r>
            <a:r>
              <a:rPr lang="fa-IR" sz="2400" b="1" dirty="0" smtClean="0">
                <a:cs typeface="B Nazanin" pitchFamily="2" charset="-78"/>
              </a:rPr>
              <a:t>این گزارش و روش مناسب اطلاع رسانی به هر کدام:</a:t>
            </a:r>
            <a:endParaRPr lang="en-US" sz="2400" dirty="0" smtClean="0">
              <a:cs typeface="B Nazanin" pitchFamily="2" charset="-78"/>
            </a:endParaRPr>
          </a:p>
          <a:p>
            <a:pPr>
              <a:buNone/>
            </a:pPr>
            <a:r>
              <a:rPr lang="fa-IR" b="1" dirty="0" smtClean="0">
                <a:cs typeface="B Nazanin" pitchFamily="2" charset="-78"/>
              </a:rPr>
              <a:t> </a:t>
            </a:r>
          </a:p>
          <a:p>
            <a:endParaRPr lang="fa-IR" dirty="0" smtClean="0"/>
          </a:p>
          <a:p>
            <a:endParaRPr lang="en-US" dirty="0" smtClean="0"/>
          </a:p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30</a:t>
            </a:fld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5748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400" b="1" dirty="0" smtClean="0">
                <a:cs typeface="B Nazanin" panose="00000400000000000000" pitchFamily="2" charset="-78"/>
              </a:rPr>
              <a:t>پیوست دو: </a:t>
            </a:r>
            <a:r>
              <a:rPr lang="fa-IR" sz="2400" dirty="0" smtClean="0">
                <a:cs typeface="B Nazanin" panose="00000400000000000000" pitchFamily="2" charset="-78"/>
              </a:rPr>
              <a:t>صفحه اول مقاله و ....</a:t>
            </a:r>
            <a:endParaRPr lang="en-US" sz="2400" dirty="0" smtClean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31</a:t>
            </a:fld>
            <a:endParaRPr lang="fa-I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2974" y="1320386"/>
            <a:ext cx="9138582" cy="46669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به نام خدا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شرایط  تصویب  پایان نامه دوره  ام پی اچ سیاستگذاری سلامت دانشگاه علوم پزشکی شیراز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a-IR" sz="16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اینجانب .......................................... دانشجوی دوره ............. ام پی اچ سیاستگذاری سلامت با شماره دانشجویی  ...............................، متعهد می­شوم در خصوص ارائه نهایی پایان نامه این دوره، ضمن آگاهی به تمام موارد ذیل، مسئولیت هر گونه عدم عملکرد در این خصوص به عهده بنده خواهد بود: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 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1- جلسه دفاع از پروپوزال را در موعد مقرر انجام </a:t>
            </a:r>
            <a:r>
              <a:rPr lang="fa-IR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داده ام</a:t>
            </a: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2- از نظر آموزشی (واحدها، نمرات، پرداخت شهریه و ...) دوره ام پی اچ و قوانین اداره آموزش دانشگاه علوم پزشکی شیراز در خصوص این دوره مشکلی ندارم.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3- تمام مواردی را که در تدوین پیش پروپوزال و پروپوزال (فرم­های شماره یک و دو) تعهد نموده بودم را رعایت  کرده ام.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4- موارد استفاده  احتمالی از هوش مصنوعی </a:t>
            </a:r>
            <a:r>
              <a:rPr lang="fa-IR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</a:t>
            </a: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تهیه این پایان نامه را طبق راهنمای ارائه شده از سوی مرکز تحقیقات سیاستگذاری سلامت تعیین و اعلام نموده­ام.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5- در صورتیکه پایان نامه به صورت ارائه مقاله پذیرش شده توسط مجله معتبر است، </a:t>
            </a:r>
            <a:r>
              <a:rPr lang="fa-IR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وابستگی سازمانی </a:t>
            </a: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اول بنده، در مقاله بر اساس آدرس اعلام شده در سایت مرکز تحقیقات سیاستگذاری سلامت می­باشد.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6- تمام حقوق معنوی مجریان و نویسندگان این طرح را بر طبق قوانین مربوطه </a:t>
            </a:r>
            <a:r>
              <a:rPr lang="fa-IR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رعایت </a:t>
            </a: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نموده­ام.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 </a:t>
            </a:r>
            <a:r>
              <a:rPr lang="fa-IR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                                  </a:t>
            </a: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                  </a:t>
            </a:r>
            <a:r>
              <a:rPr lang="fa-IR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  </a:t>
            </a:r>
            <a:r>
              <a:rPr lang="fa-IR" sz="1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تاریخ :                                                                              امضاء: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70652" y="636868"/>
            <a:ext cx="764322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fa-IR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تعهدنامه دانشجویان- آئین نامه </a:t>
            </a:r>
            <a:r>
              <a:rPr lang="fa-IR" sz="20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شورای </a:t>
            </a:r>
            <a:r>
              <a:rPr lang="fa-IR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پژوهشی مرکز تحقیقات سیاستگذاری سلامت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32</a:t>
            </a:fld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57883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3443" y="2468176"/>
            <a:ext cx="3585519" cy="168369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cs typeface="B Nazanin" panose="00000400000000000000" pitchFamily="2" charset="-78"/>
              </a:rPr>
              <a:t>پایان</a:t>
            </a:r>
            <a:endParaRPr lang="en-US" sz="8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33</a:t>
            </a:fld>
            <a:endParaRPr lang="fa-I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823" y="0"/>
            <a:ext cx="10515600" cy="132556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چکیده: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422" y="1223158"/>
            <a:ext cx="9992001" cy="50419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823" y="0"/>
            <a:ext cx="10515600" cy="1325563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چکیده: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422" y="1223158"/>
            <a:ext cx="9992001" cy="50419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09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257" y="565037"/>
            <a:ext cx="10515600" cy="714528"/>
          </a:xfrm>
        </p:spPr>
        <p:txBody>
          <a:bodyPr>
            <a:no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مقدمه و مرور متون: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0" y="1279565"/>
            <a:ext cx="9990725" cy="4897398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3661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257" y="565037"/>
            <a:ext cx="10515600" cy="714528"/>
          </a:xfrm>
        </p:spPr>
        <p:txBody>
          <a:bodyPr>
            <a:no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مقدمه و مرور متون: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0" y="1279565"/>
            <a:ext cx="9990725" cy="4897398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720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680" y="415495"/>
            <a:ext cx="10515600" cy="638978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متد(روش کار):</a:t>
            </a:r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4" y="1341912"/>
            <a:ext cx="10103469" cy="4835051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3271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680" y="415495"/>
            <a:ext cx="10515600" cy="638978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متد(روش کار):</a:t>
            </a:r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4" y="1341912"/>
            <a:ext cx="10103469" cy="4835051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02753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697</Words>
  <Application>Microsoft Office PowerPoint</Application>
  <PresentationFormat>Widescreen</PresentationFormat>
  <Paragraphs>186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B Nazanin</vt:lpstr>
      <vt:lpstr>Calibri</vt:lpstr>
      <vt:lpstr>Calibri Light</vt:lpstr>
      <vt:lpstr>Times New Roman</vt:lpstr>
      <vt:lpstr>Office Theme</vt:lpstr>
      <vt:lpstr>2_Office Theme</vt:lpstr>
      <vt:lpstr>3_Office Theme</vt:lpstr>
      <vt:lpstr>PowerPoint Presentation</vt:lpstr>
      <vt:lpstr>PowerPoint Presentation</vt:lpstr>
      <vt:lpstr>عنوان:</vt:lpstr>
      <vt:lpstr>چکیده:</vt:lpstr>
      <vt:lpstr>چکیده:</vt:lpstr>
      <vt:lpstr>مقدمه و مرور متون: </vt:lpstr>
      <vt:lpstr>مقدمه و مرور متون: </vt:lpstr>
      <vt:lpstr>متد(روش کار):</vt:lpstr>
      <vt:lpstr>متد(روش کار):</vt:lpstr>
      <vt:lpstr>متد(روش کار):</vt:lpstr>
      <vt:lpstr>متد(روش کار):</vt:lpstr>
      <vt:lpstr>متد(روش کار):</vt:lpstr>
      <vt:lpstr>نتایج:</vt:lpstr>
      <vt:lpstr>نتایج:</vt:lpstr>
      <vt:lpstr>نتایج:</vt:lpstr>
      <vt:lpstr>نتایج:</vt:lpstr>
      <vt:lpstr>نتایج:</vt:lpstr>
      <vt:lpstr>بحث یا تفسیر:</vt:lpstr>
      <vt:lpstr>بحث یا تفسیر:</vt:lpstr>
      <vt:lpstr>بحث یا تفسیر:</vt:lpstr>
      <vt:lpstr>بحث یا تفسیر:</vt:lpstr>
      <vt:lpstr>بحث یا تفسیر:</vt:lpstr>
      <vt:lpstr>منابع:</vt:lpstr>
      <vt:lpstr>منابع:</vt:lpstr>
      <vt:lpstr>منابع:</vt:lpstr>
      <vt:lpstr> پیوست یک(صفحه اول فرم ترجمان دانش): </vt:lpstr>
      <vt:lpstr>پیوست یک(صفحه اول فرم ترجمان دانش): </vt:lpstr>
      <vt:lpstr>پیوست یک(صفحه اول فرم ترجمان دانش): </vt:lpstr>
      <vt:lpstr>پیوست یک(صفحه اول فرم ترجمان دانش): </vt:lpstr>
      <vt:lpstr>پیوست یک(صفحه اول فرم ترجمان دانش):</vt:lpstr>
      <vt:lpstr>پیوست دو: صفحه اول مقاله و ....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Medical</dc:creator>
  <cp:lastModifiedBy>فاطمه جعفری</cp:lastModifiedBy>
  <cp:revision>59</cp:revision>
  <dcterms:created xsi:type="dcterms:W3CDTF">2020-07-08T08:24:48Z</dcterms:created>
  <dcterms:modified xsi:type="dcterms:W3CDTF">2026-05-18T05:14:32Z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97FD3DD7-30F3-4B21-A00C-9F418DA1D7D3</vt:lpwstr>
  </property>
  <property fmtid="{D5CDD505-2E9C-101B-9397-08002B2CF9AE}" pid="3" name="ArticulatePath">
    <vt:lpwstr>نمونه پاورپوینت برای دفاع از عنوان پایان نامه</vt:lpwstr>
  </property>
</Properties>
</file>